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14"/>
  </p:notesMasterIdLst>
  <p:sldIdLst>
    <p:sldId id="3825" r:id="rId5"/>
    <p:sldId id="3826" r:id="rId6"/>
    <p:sldId id="3830" r:id="rId7"/>
    <p:sldId id="3832" r:id="rId8"/>
    <p:sldId id="3833" r:id="rId9"/>
    <p:sldId id="3834" r:id="rId10"/>
    <p:sldId id="3827" r:id="rId11"/>
    <p:sldId id="3835" r:id="rId12"/>
    <p:sldId id="382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5" autoAdjust="0"/>
    <p:restoredTop sz="94680"/>
  </p:normalViewPr>
  <p:slideViewPr>
    <p:cSldViewPr snapToGrid="0">
      <p:cViewPr>
        <p:scale>
          <a:sx n="195" d="100"/>
          <a:sy n="195" d="100"/>
        </p:scale>
        <p:origin x="864" y="52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4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4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</a:t>
            </a:r>
            <a:br>
              <a:rPr lang="en-US" altLang="ko-KR" sz="54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</a:br>
            <a:r>
              <a:rPr lang="ko-KR" altLang="en-US" sz="5400" b="1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최종결과발표</a:t>
            </a:r>
            <a:endParaRPr lang="en-US" sz="54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쪽지 주셔서 감사합니다</a:t>
            </a:r>
            <a:endParaRPr lang="en-US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941FA1A-7BE4-4CFF-145D-95CE3859F778}"/>
              </a:ext>
            </a:extLst>
          </p:cNvPr>
          <p:cNvSpPr txBox="1">
            <a:spLocks/>
          </p:cNvSpPr>
          <p:nvPr/>
        </p:nvSpPr>
        <p:spPr>
          <a:xfrm>
            <a:off x="5093208" y="6217920"/>
            <a:ext cx="6592824" cy="99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산학협력프로젝트</a:t>
            </a:r>
            <a:r>
              <a:rPr lang="en-US" altLang="ko-KR" sz="1800" dirty="0">
                <a:solidFill>
                  <a:srgbClr val="FFFFFF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endParaRPr lang="en-US" sz="1800" dirty="0">
              <a:solidFill>
                <a:srgbClr val="FFFFFF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sz="1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목차</a:t>
            </a:r>
            <a:endParaRPr 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565648" cy="3931920"/>
          </a:xfrm>
        </p:spPr>
        <p:txBody>
          <a:bodyPr/>
          <a:lstStyle/>
          <a:p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프로젝트 전체 요약</a:t>
            </a:r>
            <a:endParaRPr lang="en-US" altLang="ko-KR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참여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인원 및 프로젝트 일정 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Review</a:t>
            </a:r>
            <a:endParaRPr 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기획서 대비 최종결과 비교</a:t>
            </a:r>
            <a:endParaRPr lang="en-US" altLang="ko-KR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최종결과물 동작</a:t>
            </a:r>
            <a:r>
              <a:rPr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데모</a:t>
            </a:r>
            <a:endParaRPr 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최종결과발표</a:t>
            </a:r>
            <a:endParaRPr lang="en-US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2" y="605581"/>
            <a:ext cx="534235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b="1" kern="120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색다르게 서울 축제</a:t>
            </a:r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들을 즐기고 싶다</a:t>
            </a:r>
            <a:r>
              <a:rPr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b="1" kern="120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25" name="그림 2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8EB8690-2DF0-7EF5-19A3-62F2F300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0" y="1206526"/>
            <a:ext cx="4106122" cy="1272898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그림 개체 틀 11" descr="야외, 항공 사진, 하늘, 공중의이(가) 표시된 사진&#10;&#10;자동 생성된 설명">
            <a:extLst>
              <a:ext uri="{FF2B5EF4-FFF2-40B4-BE49-F238E27FC236}">
                <a16:creationId xmlns:a16="http://schemas.microsoft.com/office/drawing/2014/main" id="{5904081D-BC8D-1F1A-4DC1-FDBF10588E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99" r="16699"/>
          <a:stretch>
            <a:fillRect/>
          </a:stretch>
        </p:blipFill>
        <p:spPr>
          <a:xfrm>
            <a:off x="2516567" y="3526029"/>
            <a:ext cx="2737485" cy="2733293"/>
          </a:xfrm>
          <a:prstGeom prst="ellipse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851" y="2297931"/>
            <a:ext cx="5397237" cy="37712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축제 정보를 얻을 수 있는 곳은 여러 곳이 있다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근데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 </a:t>
            </a: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정보만 제공하고 재미는 없다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서울 축제만 모아 놓은 건 없고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.. </a:t>
            </a: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일일이 직접 찾아야 되고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..</a:t>
            </a:r>
          </a:p>
          <a:p>
            <a:pPr>
              <a:lnSpc>
                <a:spcPct val="90000"/>
              </a:lnSpc>
            </a:pP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기존의 앱들은 유지 보수도 제대로 안되는 것 같다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ko-KR" sz="28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Q. </a:t>
            </a:r>
            <a:r>
              <a:rPr lang="ko-KR" altLang="en-US" sz="28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색다르게 서울 축제를 탐색하고 즐길 수 있는 방법은 없을까</a:t>
            </a:r>
            <a:r>
              <a:rPr lang="en-US" altLang="ko-KR" sz="28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?</a:t>
            </a:r>
            <a:endParaRPr lang="en-US" sz="2800" b="1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3</a:t>
            </a:fld>
            <a:endParaRPr 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9821118-0FC3-130C-0892-69487959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최종결과발표</a:t>
            </a:r>
            <a:endParaRPr lang="en-US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03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D9007-021E-C9D6-143B-0BCEAECD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5AB8005C-5598-7479-E94E-220D3A5B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최종결과발표</a:t>
            </a:r>
            <a:endParaRPr lang="en-US" altLang="ko-KR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E0FC56D-510A-B27D-F22E-CAC732700DD7}"/>
              </a:ext>
            </a:extLst>
          </p:cNvPr>
          <p:cNvSpPr txBox="1">
            <a:spLocks/>
          </p:cNvSpPr>
          <p:nvPr/>
        </p:nvSpPr>
        <p:spPr>
          <a:xfrm>
            <a:off x="539496" y="695107"/>
            <a:ext cx="5806440" cy="703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서울페스맵</a:t>
            </a:r>
            <a:endParaRPr 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38BDB04-A645-B595-7FCB-51B7038E7D6C}"/>
              </a:ext>
            </a:extLst>
          </p:cNvPr>
          <p:cNvSpPr txBox="1">
            <a:spLocks/>
          </p:cNvSpPr>
          <p:nvPr/>
        </p:nvSpPr>
        <p:spPr>
          <a:xfrm>
            <a:off x="650561" y="3240225"/>
            <a:ext cx="5806440" cy="898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서울시 내 축제 정보를 편리하게 제공하고 이를 재미있게 공유할 수 있는 어플리케이션</a:t>
            </a:r>
            <a:endParaRPr lang="en-US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endParaRPr lang="en-US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A6AF4-5558-F84D-FBCB-3EB5A49E135E}"/>
              </a:ext>
            </a:extLst>
          </p:cNvPr>
          <p:cNvSpPr txBox="1"/>
          <p:nvPr/>
        </p:nvSpPr>
        <p:spPr>
          <a:xfrm>
            <a:off x="539496" y="1405223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서울의 축제를 색다른 방법으로 탐색하고 즐겨보자</a:t>
            </a:r>
            <a:r>
              <a:rPr kumimoji="1" lang="en-US" altLang="ko-KR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!</a:t>
            </a:r>
            <a:endParaRPr kumimoji="1" lang="ko-KR" altLang="en-US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pic>
        <p:nvPicPr>
          <p:cNvPr id="16" name="그림 15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830B95EB-B3E8-E269-F6E9-29EBBD0B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393" y="365124"/>
            <a:ext cx="2207046" cy="703281"/>
          </a:xfrm>
          <a:prstGeom prst="rect">
            <a:avLst/>
          </a:prstGeom>
        </p:spPr>
      </p:pic>
      <p:pic>
        <p:nvPicPr>
          <p:cNvPr id="17" name="그림 개체 틀 7" descr="야외, 바퀴, 하늘, 자전거이(가) 표시된 사진&#10;&#10;자동 생성된 설명">
            <a:extLst>
              <a:ext uri="{FF2B5EF4-FFF2-40B4-BE49-F238E27FC236}">
                <a16:creationId xmlns:a16="http://schemas.microsoft.com/office/drawing/2014/main" id="{3873B41C-481B-1ACA-6A7A-7E4F206E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52" r="16652"/>
          <a:stretch>
            <a:fillRect/>
          </a:stretch>
        </p:blipFill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5E4B5D-9D9E-F803-D044-903A1D0F4CD4}"/>
              </a:ext>
            </a:extLst>
          </p:cNvPr>
          <p:cNvGrpSpPr/>
          <p:nvPr/>
        </p:nvGrpSpPr>
        <p:grpSpPr>
          <a:xfrm>
            <a:off x="9527001" y="3574617"/>
            <a:ext cx="2014438" cy="2070019"/>
            <a:chOff x="4139972" y="3949881"/>
            <a:chExt cx="2171700" cy="2231620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B5A270-14A3-0C93-A5EF-D4686A5DF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9972" y="3949881"/>
              <a:ext cx="2171700" cy="901700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BAD1B9ED-A582-8BAA-DB01-EB2026D0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0022" y="4848001"/>
              <a:ext cx="13716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885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D9007-021E-C9D6-143B-0BCEAECD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5AB8005C-5598-7479-E94E-220D3A5B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최종결과발표</a:t>
            </a:r>
            <a:endParaRPr lang="en-US" altLang="ko-KR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E0FC56D-510A-B27D-F22E-CAC732700DD7}"/>
              </a:ext>
            </a:extLst>
          </p:cNvPr>
          <p:cNvSpPr txBox="1">
            <a:spLocks/>
          </p:cNvSpPr>
          <p:nvPr/>
        </p:nvSpPr>
        <p:spPr>
          <a:xfrm>
            <a:off x="539496" y="695107"/>
            <a:ext cx="5806440" cy="703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서울페스맵</a:t>
            </a:r>
            <a:endParaRPr 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38BDB04-A645-B595-7FCB-51B7038E7D6C}"/>
              </a:ext>
            </a:extLst>
          </p:cNvPr>
          <p:cNvSpPr txBox="1">
            <a:spLocks/>
          </p:cNvSpPr>
          <p:nvPr/>
        </p:nvSpPr>
        <p:spPr>
          <a:xfrm>
            <a:off x="1167246" y="2178386"/>
            <a:ext cx="6581907" cy="3801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스탬프</a:t>
            </a: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축제 방문 시 스탬프 획득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!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계정 정보에 기록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Thin" panose="020B0200000000000000" pitchFamily="34" charset="-128"/>
              <a:ea typeface="Noto Sans KR Thin" panose="020B0200000000000000" pitchFamily="34" charset="-128"/>
              <a:cs typeface="+mn-cs"/>
            </a:endParaRPr>
          </a:p>
          <a:p>
            <a:pPr marL="0" indent="0">
              <a:buNone/>
            </a:pP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축제 정보 공유</a:t>
            </a:r>
            <a:r>
              <a:rPr lang="en-US" altLang="ko-KR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</a:t>
            </a: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커뮤니티</a:t>
            </a:r>
            <a:r>
              <a:rPr lang="en-US" altLang="ko-KR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각 축제마다 입장할 수 있는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대 다 대화방 </a:t>
            </a:r>
            <a:r>
              <a:rPr lang="ko-KR" altLang="en-US" sz="1800" dirty="0">
                <a:solidFill>
                  <a:prstClr val="black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생성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입장하여 정보 공유 가능</a:t>
            </a: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buNone/>
            </a:pP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도전과제 </a:t>
            </a:r>
            <a:r>
              <a:rPr lang="en-US" altLang="ko-KR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/</a:t>
            </a: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스티커</a:t>
            </a: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스탬프를 찍거나 경험치를 획득하여 도전과제 달성 및 스티커 획득</a:t>
            </a: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buNone/>
            </a:pPr>
            <a:r>
              <a:rPr lang="ko-KR" altLang="en-US" sz="2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색다른 축제 탐색 방식</a:t>
            </a: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지도 위에서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현위치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혹은 지도 위치 기준으로 바로 축제 확인 가능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Thin" panose="020B0200000000000000" pitchFamily="34" charset="-128"/>
                <a:ea typeface="Noto Sans KR Thin" panose="020B0200000000000000" pitchFamily="34" charset="-128"/>
                <a:cs typeface="+mn-cs"/>
              </a:rPr>
              <a:t> 카테고리</a:t>
            </a:r>
            <a:r>
              <a:rPr lang="ko-KR" altLang="en-US" sz="1800" dirty="0">
                <a:solidFill>
                  <a:prstClr val="black"/>
                </a:solidFill>
                <a:latin typeface="Noto Sans KR Thin" panose="020B0200000000000000" pitchFamily="34" charset="-128"/>
                <a:ea typeface="Noto Sans KR Thin" panose="020B0200000000000000" pitchFamily="34" charset="-128"/>
              </a:rPr>
              <a:t> 별 혹은 현재 인기 축제도 탐색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500000000000000" pitchFamily="34" charset="-128"/>
              <a:ea typeface="Noto Sans KR Medium" panose="020B0500000000000000" pitchFamily="34" charset="-128"/>
              <a:cs typeface="+mn-cs"/>
            </a:endParaRPr>
          </a:p>
          <a:p>
            <a:pPr marL="0" indent="0">
              <a:buNone/>
            </a:pP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>
              <a:buNone/>
            </a:pPr>
            <a:endParaRPr lang="en-US" altLang="ko-KR" sz="2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A6AF4-5558-F84D-FBCB-3EB5A49E135E}"/>
              </a:ext>
            </a:extLst>
          </p:cNvPr>
          <p:cNvSpPr txBox="1"/>
          <p:nvPr/>
        </p:nvSpPr>
        <p:spPr>
          <a:xfrm>
            <a:off x="539496" y="140522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다른 서비스와 색다른 기능</a:t>
            </a:r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5AF396E-E6BE-1B53-0CD3-1898EB72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99" y="650284"/>
            <a:ext cx="1389358" cy="2778716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87FEBEC-3ED9-E389-7B54-A175EA95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84" y="650284"/>
            <a:ext cx="1389358" cy="2778716"/>
          </a:xfrm>
          <a:prstGeom prst="rect">
            <a:avLst/>
          </a:prstGeom>
        </p:spPr>
      </p:pic>
      <p:pic>
        <p:nvPicPr>
          <p:cNvPr id="11" name="그림 10" descr="텍스트, 웹 페이지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CAF4B60-0F61-7B20-1E32-4E4B3C27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698" y="3577634"/>
            <a:ext cx="1389359" cy="2778716"/>
          </a:xfrm>
          <a:prstGeom prst="rect">
            <a:avLst/>
          </a:prstGeom>
        </p:spPr>
      </p:pic>
      <p:pic>
        <p:nvPicPr>
          <p:cNvPr id="21" name="그림 2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2B7AA1D-4062-A77B-2808-09C39A4DC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984" y="3577634"/>
            <a:ext cx="1389358" cy="27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9486999D-28BF-8AED-34E6-AB76B9F2F56A}"/>
              </a:ext>
            </a:extLst>
          </p:cNvPr>
          <p:cNvSpPr/>
          <p:nvPr/>
        </p:nvSpPr>
        <p:spPr>
          <a:xfrm>
            <a:off x="5603561" y="3189616"/>
            <a:ext cx="5142766" cy="305979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AFE229-E435-485A-E103-48E702FA5228}"/>
              </a:ext>
            </a:extLst>
          </p:cNvPr>
          <p:cNvSpPr/>
          <p:nvPr/>
        </p:nvSpPr>
        <p:spPr>
          <a:xfrm>
            <a:off x="1445673" y="1989342"/>
            <a:ext cx="4637744" cy="346713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F37AC9E-909B-C4FF-DB81-D9225AC4571F}"/>
              </a:ext>
            </a:extLst>
          </p:cNvPr>
          <p:cNvSpPr/>
          <p:nvPr/>
        </p:nvSpPr>
        <p:spPr>
          <a:xfrm>
            <a:off x="5603561" y="309675"/>
            <a:ext cx="5142766" cy="295651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177C0E-3B27-5FEC-4C93-6BB118D7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514BB9-8140-666F-000B-2957665809EA}"/>
              </a:ext>
            </a:extLst>
          </p:cNvPr>
          <p:cNvSpPr txBox="1">
            <a:spLocks/>
          </p:cNvSpPr>
          <p:nvPr/>
        </p:nvSpPr>
        <p:spPr>
          <a:xfrm>
            <a:off x="514769" y="725371"/>
            <a:ext cx="5806440" cy="6798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참여 인원</a:t>
            </a:r>
            <a:endParaRPr 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078601E-366A-25D7-BB77-950BE2F4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최종결과발표</a:t>
            </a:r>
            <a:endParaRPr lang="en-US" altLang="ko-KR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7" name="Slide Number Placeholder 15">
            <a:extLst>
              <a:ext uri="{FF2B5EF4-FFF2-40B4-BE49-F238E27FC236}">
                <a16:creationId xmlns:a16="http://schemas.microsoft.com/office/drawing/2014/main" id="{62FF0169-7B0A-AB5E-411F-F7F08E488B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6B855D-E9CC-4FF8-AD85-6CDC7B89A0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25965-9FC8-DF69-37E1-C1D1C4706D8F}"/>
              </a:ext>
            </a:extLst>
          </p:cNvPr>
          <p:cNvSpPr txBox="1"/>
          <p:nvPr/>
        </p:nvSpPr>
        <p:spPr>
          <a:xfrm>
            <a:off x="539496" y="1405223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한 학기 동안 모두 고생 많으셨습니다</a:t>
            </a:r>
            <a:r>
              <a:rPr kumimoji="1" lang="en-US" altLang="ko-KR" dirty="0">
                <a:latin typeface="Noto Sans KR Light" panose="020B0300000000000000" pitchFamily="34" charset="-128"/>
                <a:ea typeface="Noto Sans KR Light" panose="020B0300000000000000" pitchFamily="34" charset="-128"/>
                <a:sym typeface="Wingdings" pitchFamily="2" charset="2"/>
              </a:rPr>
              <a:t></a:t>
            </a:r>
            <a:endParaRPr kumimoji="1" lang="ko-KR" altLang="en-US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39E8FE-1D83-C232-614E-73AEE2127C99}"/>
              </a:ext>
            </a:extLst>
          </p:cNvPr>
          <p:cNvGrpSpPr/>
          <p:nvPr/>
        </p:nvGrpSpPr>
        <p:grpSpPr>
          <a:xfrm>
            <a:off x="1925723" y="2490388"/>
            <a:ext cx="3682508" cy="2449972"/>
            <a:chOff x="1839241" y="2667735"/>
            <a:chExt cx="3682508" cy="2449972"/>
          </a:xfrm>
        </p:grpSpPr>
        <p:sp>
          <p:nvSpPr>
            <p:cNvPr id="5" name="Content Placeholder 4">
              <a:extLst>
                <a:ext uri="{FF2B5EF4-FFF2-40B4-BE49-F238E27FC236}">
                  <a16:creationId xmlns:a16="http://schemas.microsoft.com/office/drawing/2014/main" id="{3FF2AAEE-AF01-7EBE-ADC0-400D850FADE5}"/>
                </a:ext>
              </a:extLst>
            </p:cNvPr>
            <p:cNvSpPr txBox="1">
              <a:spLocks/>
            </p:cNvSpPr>
            <p:nvPr/>
          </p:nvSpPr>
          <p:spPr>
            <a:xfrm>
              <a:off x="2104024" y="4401514"/>
              <a:ext cx="1129846" cy="50104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허준호</a:t>
              </a:r>
              <a:endParaRPr lang="en-US" altLang="ko-KR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pic>
          <p:nvPicPr>
            <p:cNvPr id="9" name="그림 8" descr="의류, 사람, 실내, 테이블이(가) 표시된 사진&#10;&#10;자동 생성된 설명">
              <a:extLst>
                <a:ext uri="{FF2B5EF4-FFF2-40B4-BE49-F238E27FC236}">
                  <a16:creationId xmlns:a16="http://schemas.microsoft.com/office/drawing/2014/main" id="{0056F622-8BB3-9EA2-A75D-A1A4F7044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40" t="18224" r="540" b="36738"/>
            <a:stretch/>
          </p:blipFill>
          <p:spPr>
            <a:xfrm>
              <a:off x="3871043" y="2667735"/>
              <a:ext cx="1650706" cy="1650706"/>
            </a:xfrm>
            <a:prstGeom prst="ellipse">
              <a:avLst/>
            </a:prstGeom>
          </p:spPr>
        </p:pic>
        <p:pic>
          <p:nvPicPr>
            <p:cNvPr id="10" name="그림 9" descr="하늘, 야외, 의류, 미소이(가) 표시된 사진&#10;&#10;자동 생성된 설명">
              <a:extLst>
                <a:ext uri="{FF2B5EF4-FFF2-40B4-BE49-F238E27FC236}">
                  <a16:creationId xmlns:a16="http://schemas.microsoft.com/office/drawing/2014/main" id="{410C21F3-33D1-6DD2-0D03-2409935AA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" t="24320" r="-246" b="680"/>
            <a:stretch/>
          </p:blipFill>
          <p:spPr>
            <a:xfrm>
              <a:off x="1839241" y="2667735"/>
              <a:ext cx="1650706" cy="1650706"/>
            </a:xfrm>
            <a:prstGeom prst="ellipse">
              <a:avLst/>
            </a:prstGeom>
          </p:spPr>
        </p:pic>
        <p:sp>
          <p:nvSpPr>
            <p:cNvPr id="11" name="Content Placeholder 4">
              <a:extLst>
                <a:ext uri="{FF2B5EF4-FFF2-40B4-BE49-F238E27FC236}">
                  <a16:creationId xmlns:a16="http://schemas.microsoft.com/office/drawing/2014/main" id="{F380443A-0523-B278-1ED6-DC5AC94D73E5}"/>
                </a:ext>
              </a:extLst>
            </p:cNvPr>
            <p:cNvSpPr txBox="1">
              <a:spLocks/>
            </p:cNvSpPr>
            <p:nvPr/>
          </p:nvSpPr>
          <p:spPr>
            <a:xfrm>
              <a:off x="2016714" y="4716025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팀장</a:t>
              </a:r>
              <a:r>
                <a:rPr lang="en-US" altLang="ko-KR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/</a:t>
              </a:r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기획자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1BF310D8-56D5-E1CE-90EA-15EBA96EAC11}"/>
                </a:ext>
              </a:extLst>
            </p:cNvPr>
            <p:cNvSpPr txBox="1">
              <a:spLocks/>
            </p:cNvSpPr>
            <p:nvPr/>
          </p:nvSpPr>
          <p:spPr>
            <a:xfrm>
              <a:off x="4131156" y="4396725"/>
              <a:ext cx="112984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이정빈</a:t>
              </a:r>
              <a:endParaRPr lang="en-US" altLang="ko-KR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78120563-4957-8453-82E9-083A82AAC159}"/>
                </a:ext>
              </a:extLst>
            </p:cNvPr>
            <p:cNvSpPr txBox="1">
              <a:spLocks/>
            </p:cNvSpPr>
            <p:nvPr/>
          </p:nvSpPr>
          <p:spPr>
            <a:xfrm>
              <a:off x="4049853" y="4716025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디자인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873A22-98F0-3A54-8262-79CD15DD0453}"/>
              </a:ext>
            </a:extLst>
          </p:cNvPr>
          <p:cNvSpPr txBox="1"/>
          <p:nvPr/>
        </p:nvSpPr>
        <p:spPr>
          <a:xfrm>
            <a:off x="3320352" y="5047226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기획</a:t>
            </a:r>
            <a:r>
              <a:rPr kumimoji="1" lang="en-US" altLang="ko-KR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kumimoji="1" lang="ko-KR" altLang="en-US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디자인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F2D60C-66D2-626A-7069-E420A2020FBF}"/>
              </a:ext>
            </a:extLst>
          </p:cNvPr>
          <p:cNvSpPr txBox="1"/>
          <p:nvPr/>
        </p:nvSpPr>
        <p:spPr>
          <a:xfrm>
            <a:off x="5754179" y="42768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Front-Side</a:t>
            </a:r>
            <a:endParaRPr kumimoji="1" lang="ko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E03B01-E8E5-7C2F-1F5E-6DB272E60A07}"/>
              </a:ext>
            </a:extLst>
          </p:cNvPr>
          <p:cNvSpPr txBox="1"/>
          <p:nvPr/>
        </p:nvSpPr>
        <p:spPr>
          <a:xfrm>
            <a:off x="5775017" y="5886773"/>
            <a:ext cx="88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Back-Side</a:t>
            </a:r>
            <a:endParaRPr kumimoji="1" lang="ko-KR" altLang="en-US" sz="11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86121B5-D83E-2B78-3D32-8BFA1B180B37}"/>
              </a:ext>
            </a:extLst>
          </p:cNvPr>
          <p:cNvGrpSpPr/>
          <p:nvPr/>
        </p:nvGrpSpPr>
        <p:grpSpPr>
          <a:xfrm>
            <a:off x="6337987" y="530316"/>
            <a:ext cx="3941924" cy="2448582"/>
            <a:chOff x="6337987" y="530316"/>
            <a:chExt cx="3941924" cy="24485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209794-1A0A-DD45-C1BA-57E299608061}"/>
                </a:ext>
              </a:extLst>
            </p:cNvPr>
            <p:cNvGrpSpPr/>
            <p:nvPr/>
          </p:nvGrpSpPr>
          <p:grpSpPr>
            <a:xfrm>
              <a:off x="6337987" y="530316"/>
              <a:ext cx="3941924" cy="1650706"/>
              <a:chOff x="6884305" y="418872"/>
              <a:chExt cx="3941924" cy="1650706"/>
            </a:xfrm>
          </p:grpSpPr>
          <p:pic>
            <p:nvPicPr>
              <p:cNvPr id="15" name="그림 14" descr="사람, 인간의 얼굴, 의류, 하늘이(가) 표시된 사진&#10;&#10;자동 생성된 설명">
                <a:extLst>
                  <a:ext uri="{FF2B5EF4-FFF2-40B4-BE49-F238E27FC236}">
                    <a16:creationId xmlns:a16="http://schemas.microsoft.com/office/drawing/2014/main" id="{EAEB2867-0378-7A6A-3423-68807ABD16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48" t="5085" r="-2248" b="29897"/>
              <a:stretch/>
            </p:blipFill>
            <p:spPr>
              <a:xfrm>
                <a:off x="9175523" y="418872"/>
                <a:ext cx="1650706" cy="1650706"/>
              </a:xfrm>
              <a:prstGeom prst="ellipse">
                <a:avLst/>
              </a:prstGeom>
            </p:spPr>
          </p:pic>
          <p:pic>
            <p:nvPicPr>
              <p:cNvPr id="16" name="그림 15" descr="사람, 의류, 인간의 얼굴, 댄스이(가) 표시된 사진&#10;&#10;자동 생성된 설명">
                <a:extLst>
                  <a:ext uri="{FF2B5EF4-FFF2-40B4-BE49-F238E27FC236}">
                    <a16:creationId xmlns:a16="http://schemas.microsoft.com/office/drawing/2014/main" id="{E2C73B59-5B2D-BE7B-BC5C-6C0BA4493C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42" t="1740" r="242" b="24524"/>
              <a:stretch/>
            </p:blipFill>
            <p:spPr>
              <a:xfrm>
                <a:off x="6884305" y="418872"/>
                <a:ext cx="1650706" cy="1650706"/>
              </a:xfrm>
              <a:prstGeom prst="ellipse">
                <a:avLst/>
              </a:prstGeom>
            </p:spPr>
          </p:pic>
        </p:grpSp>
        <p:sp>
          <p:nvSpPr>
            <p:cNvPr id="42" name="Content Placeholder 4">
              <a:extLst>
                <a:ext uri="{FF2B5EF4-FFF2-40B4-BE49-F238E27FC236}">
                  <a16:creationId xmlns:a16="http://schemas.microsoft.com/office/drawing/2014/main" id="{DDACEA3E-352D-4EC1-5038-135616A13FFD}"/>
                </a:ext>
              </a:extLst>
            </p:cNvPr>
            <p:cNvSpPr txBox="1">
              <a:spLocks/>
            </p:cNvSpPr>
            <p:nvPr/>
          </p:nvSpPr>
          <p:spPr>
            <a:xfrm>
              <a:off x="6604471" y="2259297"/>
              <a:ext cx="1129846" cy="50104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 err="1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문무현</a:t>
              </a:r>
              <a:endParaRPr lang="en-US" altLang="ko-KR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43" name="Content Placeholder 4">
              <a:extLst>
                <a:ext uri="{FF2B5EF4-FFF2-40B4-BE49-F238E27FC236}">
                  <a16:creationId xmlns:a16="http://schemas.microsoft.com/office/drawing/2014/main" id="{13C82B0A-FCC5-EC8C-0F3A-8E34250C6CA4}"/>
                </a:ext>
              </a:extLst>
            </p:cNvPr>
            <p:cNvSpPr txBox="1">
              <a:spLocks/>
            </p:cNvSpPr>
            <p:nvPr/>
          </p:nvSpPr>
          <p:spPr>
            <a:xfrm>
              <a:off x="6517161" y="2573808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Front-End </a:t>
              </a:r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개발담당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4" name="Content Placeholder 4">
              <a:extLst>
                <a:ext uri="{FF2B5EF4-FFF2-40B4-BE49-F238E27FC236}">
                  <a16:creationId xmlns:a16="http://schemas.microsoft.com/office/drawing/2014/main" id="{32A82044-D149-6B82-267A-60F44EE7BFAA}"/>
                </a:ext>
              </a:extLst>
            </p:cNvPr>
            <p:cNvSpPr txBox="1">
              <a:spLocks/>
            </p:cNvSpPr>
            <p:nvPr/>
          </p:nvSpPr>
          <p:spPr>
            <a:xfrm>
              <a:off x="8889635" y="2228988"/>
              <a:ext cx="112984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권민규</a:t>
              </a:r>
              <a:endParaRPr lang="en-US" altLang="ko-KR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45" name="Content Placeholder 4">
              <a:extLst>
                <a:ext uri="{FF2B5EF4-FFF2-40B4-BE49-F238E27FC236}">
                  <a16:creationId xmlns:a16="http://schemas.microsoft.com/office/drawing/2014/main" id="{38E835AF-33A7-72CF-EC43-9DF130F9D97D}"/>
                </a:ext>
              </a:extLst>
            </p:cNvPr>
            <p:cNvSpPr txBox="1">
              <a:spLocks/>
            </p:cNvSpPr>
            <p:nvPr/>
          </p:nvSpPr>
          <p:spPr>
            <a:xfrm>
              <a:off x="8806245" y="2577216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Front-End</a:t>
              </a:r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 개발담당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EC7B5B-35A0-5CF5-3DB6-629E21C5D761}"/>
              </a:ext>
            </a:extLst>
          </p:cNvPr>
          <p:cNvGrpSpPr/>
          <p:nvPr/>
        </p:nvGrpSpPr>
        <p:grpSpPr>
          <a:xfrm>
            <a:off x="6337987" y="3500072"/>
            <a:ext cx="3912075" cy="2439288"/>
            <a:chOff x="6337987" y="3500072"/>
            <a:chExt cx="3912075" cy="243928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EA8F601-1BB9-9584-BD32-2C47C6FE62B6}"/>
                </a:ext>
              </a:extLst>
            </p:cNvPr>
            <p:cNvGrpSpPr/>
            <p:nvPr/>
          </p:nvGrpSpPr>
          <p:grpSpPr>
            <a:xfrm>
              <a:off x="6337987" y="3500072"/>
              <a:ext cx="3912075" cy="1650706"/>
              <a:chOff x="6884305" y="3776484"/>
              <a:chExt cx="3912075" cy="1650706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30DCD57-0B31-4FF1-FC75-6012C0DDF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043" b="24290"/>
              <a:stretch/>
            </p:blipFill>
            <p:spPr>
              <a:xfrm>
                <a:off x="9145674" y="3776484"/>
                <a:ext cx="1650706" cy="1650706"/>
              </a:xfrm>
              <a:prstGeom prst="ellipse">
                <a:avLst/>
              </a:prstGeom>
            </p:spPr>
          </p:pic>
          <p:pic>
            <p:nvPicPr>
              <p:cNvPr id="23" name="그림 22" descr="의류, 인간의 얼굴, 사람, 미소이(가) 표시된 사진&#10;&#10;자동 생성된 설명">
                <a:extLst>
                  <a:ext uri="{FF2B5EF4-FFF2-40B4-BE49-F238E27FC236}">
                    <a16:creationId xmlns:a16="http://schemas.microsoft.com/office/drawing/2014/main" id="{65AC5078-A059-595B-D1FB-28D6EDF60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1880" b="21878"/>
              <a:stretch/>
            </p:blipFill>
            <p:spPr>
              <a:xfrm>
                <a:off x="6884305" y="3776484"/>
                <a:ext cx="1650706" cy="1650706"/>
              </a:xfrm>
              <a:prstGeom prst="ellipse">
                <a:avLst/>
              </a:prstGeom>
            </p:spPr>
          </p:pic>
        </p:grpSp>
        <p:sp>
          <p:nvSpPr>
            <p:cNvPr id="46" name="Content Placeholder 4">
              <a:extLst>
                <a:ext uri="{FF2B5EF4-FFF2-40B4-BE49-F238E27FC236}">
                  <a16:creationId xmlns:a16="http://schemas.microsoft.com/office/drawing/2014/main" id="{AE3B49D6-2B38-E407-418C-3CB9BEC2BCDF}"/>
                </a:ext>
              </a:extLst>
            </p:cNvPr>
            <p:cNvSpPr txBox="1">
              <a:spLocks/>
            </p:cNvSpPr>
            <p:nvPr/>
          </p:nvSpPr>
          <p:spPr>
            <a:xfrm>
              <a:off x="6572975" y="5223167"/>
              <a:ext cx="1129846" cy="50104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000" b="1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한지희</a:t>
              </a:r>
              <a:endParaRPr lang="en-US" altLang="ko-KR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47" name="Content Placeholder 4">
              <a:extLst>
                <a:ext uri="{FF2B5EF4-FFF2-40B4-BE49-F238E27FC236}">
                  <a16:creationId xmlns:a16="http://schemas.microsoft.com/office/drawing/2014/main" id="{14EE77C9-3C8B-5691-C394-C3441E6D50F8}"/>
                </a:ext>
              </a:extLst>
            </p:cNvPr>
            <p:cNvSpPr txBox="1">
              <a:spLocks/>
            </p:cNvSpPr>
            <p:nvPr/>
          </p:nvSpPr>
          <p:spPr>
            <a:xfrm>
              <a:off x="6485665" y="5537678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Back-End </a:t>
              </a:r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개발담당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  <p:sp>
          <p:nvSpPr>
            <p:cNvPr id="48" name="Content Placeholder 4">
              <a:extLst>
                <a:ext uri="{FF2B5EF4-FFF2-40B4-BE49-F238E27FC236}">
                  <a16:creationId xmlns:a16="http://schemas.microsoft.com/office/drawing/2014/main" id="{5CCA1903-7240-0435-EE59-20F47FC6C93F}"/>
                </a:ext>
              </a:extLst>
            </p:cNvPr>
            <p:cNvSpPr txBox="1">
              <a:spLocks/>
            </p:cNvSpPr>
            <p:nvPr/>
          </p:nvSpPr>
          <p:spPr>
            <a:xfrm>
              <a:off x="8846966" y="5192858"/>
              <a:ext cx="112984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김동원</a:t>
              </a:r>
              <a:endParaRPr lang="en-US" altLang="ko-KR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  <a:p>
              <a:pPr algn="ctr"/>
              <a:endParaRPr lang="en-US" sz="1800" b="1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49" name="Content Placeholder 4">
              <a:extLst>
                <a:ext uri="{FF2B5EF4-FFF2-40B4-BE49-F238E27FC236}">
                  <a16:creationId xmlns:a16="http://schemas.microsoft.com/office/drawing/2014/main" id="{95A5AA1A-68DD-9508-6C58-9710FE29D115}"/>
                </a:ext>
              </a:extLst>
            </p:cNvPr>
            <p:cNvSpPr txBox="1">
              <a:spLocks/>
            </p:cNvSpPr>
            <p:nvPr/>
          </p:nvSpPr>
          <p:spPr>
            <a:xfrm>
              <a:off x="8763576" y="5537678"/>
              <a:ext cx="1296626" cy="401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Back-End </a:t>
              </a:r>
              <a:r>
                <a:rPr lang="ko-KR" altLang="en-US" sz="1200" dirty="0">
                  <a:latin typeface="Noto Sans KR" panose="020B0500000000000000" pitchFamily="34" charset="-128"/>
                  <a:ea typeface="Noto Sans KR" panose="020B0500000000000000" pitchFamily="34" charset="-128"/>
                </a:rPr>
                <a:t>개발담당</a:t>
              </a:r>
              <a:endParaRPr lang="en-US" altLang="ko-KR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  <a:p>
              <a:pPr algn="ctr"/>
              <a:endParaRPr lang="en-US" sz="1200" dirty="0">
                <a:latin typeface="Noto Sans KR" panose="020B0500000000000000" pitchFamily="34" charset="-128"/>
                <a:ea typeface="Noto Sans KR" panose="020B0500000000000000" pitchFamily="34" charset="-128"/>
              </a:endParaRPr>
            </a:p>
          </p:txBody>
        </p:sp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F9BE89CD-3697-8102-4393-BD8C35EFB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1739" y="5710781"/>
            <a:ext cx="376341" cy="376341"/>
          </a:xfrm>
          <a:prstGeom prst="rect">
            <a:avLst/>
          </a:prstGeom>
        </p:spPr>
      </p:pic>
      <p:pic>
        <p:nvPicPr>
          <p:cNvPr id="56" name="그림 55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D0C7B08F-6924-FB52-D05B-1F4FD6289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1569" y="2551661"/>
            <a:ext cx="576683" cy="576683"/>
          </a:xfrm>
          <a:prstGeom prst="rect">
            <a:avLst/>
          </a:prstGeom>
        </p:spPr>
      </p:pic>
      <p:pic>
        <p:nvPicPr>
          <p:cNvPr id="58" name="그림 57" descr="로고, 상징, 폰트, 번호이(가) 표시된 사진&#10;&#10;자동 생성된 설명">
            <a:extLst>
              <a:ext uri="{FF2B5EF4-FFF2-40B4-BE49-F238E27FC236}">
                <a16:creationId xmlns:a16="http://schemas.microsoft.com/office/drawing/2014/main" id="{1D01A0A8-888A-7D97-403F-EBD181A65D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1569" y="4949228"/>
            <a:ext cx="304562" cy="304562"/>
          </a:xfrm>
          <a:prstGeom prst="rect">
            <a:avLst/>
          </a:prstGeom>
        </p:spPr>
      </p:pic>
      <p:pic>
        <p:nvPicPr>
          <p:cNvPr id="60" name="그림 59" descr="다채로움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883466BD-A48F-5BDE-E3CA-A9C712250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9597" y="4948108"/>
            <a:ext cx="202961" cy="3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32EEBD4-2EE2-4943-A13A-027C8021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9640EB73-B414-B8F6-0107-193FAF4AF849}"/>
              </a:ext>
            </a:extLst>
          </p:cNvPr>
          <p:cNvSpPr txBox="1">
            <a:spLocks/>
          </p:cNvSpPr>
          <p:nvPr/>
        </p:nvSpPr>
        <p:spPr>
          <a:xfrm>
            <a:off x="5388631" y="1379155"/>
            <a:ext cx="6484825" cy="629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ko-KR" altLang="en-US" b="1" kern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기획서 대비 최종 결과 비교</a:t>
            </a:r>
            <a:endParaRPr lang="en-US" b="1" kern="12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30" name="그림 2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E346EF5-7E99-FC75-51B1-2C99814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33" y="228079"/>
            <a:ext cx="1192040" cy="2445212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30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97969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그림 3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DD5A569-36D9-D683-A76B-067B24CC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3" y="3019852"/>
            <a:ext cx="1211298" cy="2422598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pic>
        <p:nvPicPr>
          <p:cNvPr id="38" name="그림 3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88D4927-1D11-DB42-CCD9-A8B597DA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30" y="1065827"/>
            <a:ext cx="1211298" cy="2422598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04498" flipH="1">
            <a:off x="661620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그림 3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C474424-122B-5D2F-5C31-CBA1391D6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530" y="3796410"/>
            <a:ext cx="1220516" cy="2441033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2041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1494" y="6356350"/>
            <a:ext cx="11181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7</a:t>
            </a:fld>
            <a:endParaRPr 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1" name="Footer Placeholder 14">
            <a:extLst>
              <a:ext uri="{FF2B5EF4-FFF2-40B4-BE49-F238E27FC236}">
                <a16:creationId xmlns:a16="http://schemas.microsoft.com/office/drawing/2014/main" id="{5CA67F29-7FF5-3BB0-1A38-68ABD0D2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ko-KR" altLang="en-US" noProof="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최종결과발표</a:t>
            </a:r>
            <a:endParaRPr lang="en-US" altLang="ko-KR" noProof="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E75F3399-383B-EAA4-E517-B6B53C053F03}"/>
              </a:ext>
            </a:extLst>
          </p:cNvPr>
          <p:cNvSpPr txBox="1">
            <a:spLocks/>
          </p:cNvSpPr>
          <p:nvPr/>
        </p:nvSpPr>
        <p:spPr>
          <a:xfrm>
            <a:off x="5194852" y="2387731"/>
            <a:ext cx="6581907" cy="3761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400" b="1" u="sng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주요 기능 모두 구현 완료</a:t>
            </a:r>
            <a:endParaRPr lang="en-US" altLang="ko-KR" sz="2400" b="1" u="sng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 algn="r">
              <a:buNone/>
            </a:pP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앞서 언급한 핵심 기능들 모두 구현 완료 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/</a:t>
            </a: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시연 예정</a:t>
            </a:r>
            <a:endParaRPr lang="en-US" altLang="ko-KR" sz="20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indent="0" algn="r">
              <a:buNone/>
            </a:pPr>
            <a:endParaRPr lang="en-US" altLang="ko-KR" sz="2400" b="1" u="sng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 algn="r">
              <a:buNone/>
            </a:pPr>
            <a:r>
              <a:rPr lang="ko-KR" altLang="en-US" sz="2400" b="1" u="sng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 디자인에서 소폭 변동</a:t>
            </a:r>
            <a:endParaRPr lang="en-US" altLang="ko-KR" sz="2400" b="1" u="sng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 algn="r">
              <a:buNone/>
            </a:pP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Android Studio</a:t>
            </a: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의 기술적 한계 및 구현할 수 있는 시간 한계로 인해 기획했던 모든 디자인 적용 불가 </a:t>
            </a:r>
            <a:r>
              <a:rPr lang="en-US" altLang="ko-KR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/</a:t>
            </a:r>
            <a:r>
              <a:rPr lang="ko-KR" altLang="en-US" sz="2000" dirty="0"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좀 더 간단한 디자인으로 소폭 변동</a:t>
            </a:r>
            <a:endParaRPr lang="en-US" altLang="ko-KR" sz="2000" dirty="0"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marL="0" indent="0" algn="r">
              <a:buNone/>
            </a:pPr>
            <a:endParaRPr lang="en-US" altLang="ko-KR" sz="2000" b="1" u="sng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marL="0" indent="0" algn="r">
              <a:buNone/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이 외 특이사항 없습니다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한 학기동안 팀원 분들 프로젝트 하시느라 정말 고생하셨습니다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1DF40D-A75A-9D8D-6CF9-2243DACE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B40AB416-70FD-19A2-608A-2232D7DBBC8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최종결과발표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D2A5B6FF-BABD-8CD6-F828-9D98CCA02D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6B855D-E9CC-4FF8-AD85-6CDC7B89A0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그림 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D83FE84-84AD-932C-076D-747C56F0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90" y="2697878"/>
            <a:ext cx="1459407" cy="2918813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47EA7C9-2E73-0049-3886-3E377EFF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460" y="1710466"/>
            <a:ext cx="1542098" cy="3084196"/>
          </a:xfrm>
          <a:prstGeom prst="rect">
            <a:avLst/>
          </a:prstGeom>
        </p:spPr>
      </p:pic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F7AD866-C80B-358F-AF81-9BC9B6E6D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526" y="949214"/>
            <a:ext cx="1542098" cy="3084195"/>
          </a:xfrm>
          <a:prstGeom prst="rect">
            <a:avLst/>
          </a:prstGeom>
        </p:spPr>
      </p:pic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87FBAE3-8175-C415-B77B-0A2A0F3D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775" y="1710466"/>
            <a:ext cx="1425139" cy="2929453"/>
          </a:xfrm>
          <a:prstGeom prst="roundRect">
            <a:avLst/>
          </a:prstGeom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12A8B45-AEBD-4E05-A166-E51A4B09F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092" y="2313770"/>
            <a:ext cx="1456348" cy="2912696"/>
          </a:xfrm>
          <a:prstGeom prst="rect">
            <a:avLst/>
          </a:prstGeom>
        </p:spPr>
      </p:pic>
      <p:pic>
        <p:nvPicPr>
          <p:cNvPr id="13" name="그림 1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FA05E240-18DB-0F98-2CBE-EE627EC82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31" y="2264044"/>
            <a:ext cx="1506074" cy="3012148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02AC6BF1-2A02-5653-DFAE-52B29B6404CD}"/>
              </a:ext>
            </a:extLst>
          </p:cNvPr>
          <p:cNvSpPr txBox="1">
            <a:spLocks/>
          </p:cNvSpPr>
          <p:nvPr/>
        </p:nvSpPr>
        <p:spPr>
          <a:xfrm>
            <a:off x="514769" y="725371"/>
            <a:ext cx="5806440" cy="6798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최종 결과물 동작 데모</a:t>
            </a:r>
            <a:endParaRPr 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65B42-C942-1A85-0C90-1C3511BEF967}"/>
              </a:ext>
            </a:extLst>
          </p:cNvPr>
          <p:cNvSpPr txBox="1"/>
          <p:nvPr/>
        </p:nvSpPr>
        <p:spPr>
          <a:xfrm>
            <a:off x="3949464" y="5932574"/>
            <a:ext cx="429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실제 </a:t>
            </a:r>
            <a:r>
              <a:rPr kumimoji="1" lang="en-US" altLang="ko-KR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Android </a:t>
            </a:r>
            <a:r>
              <a:rPr kumimoji="1" lang="ko-KR" altLang="en-US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스마트폰으로 시연 예정</a:t>
            </a:r>
            <a:r>
              <a:rPr kumimoji="1" lang="en-US" altLang="ko-KR" sz="2000" b="1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.</a:t>
            </a:r>
            <a:endParaRPr kumimoji="1" lang="ko-KR" altLang="en-US" sz="2000" b="1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7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인간의 얼굴, 사람, 의류, 미소이(가) 표시된 사진&#10;&#10;자동 생성된 설명">
            <a:extLst>
              <a:ext uri="{FF2B5EF4-FFF2-40B4-BE49-F238E27FC236}">
                <a16:creationId xmlns:a16="http://schemas.microsoft.com/office/drawing/2014/main" id="{2B874071-AE89-39A4-89F6-206EEE4980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8000"/>
          </a:blip>
          <a:srcRect t="5" b="5"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ko-KR" altLang="en-US" sz="48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감사합니다</a:t>
            </a:r>
            <a:endParaRPr lang="en-US" sz="48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Thank you</a:t>
            </a:r>
          </a:p>
          <a:p>
            <a:endParaRPr 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</Words>
  <Application>Microsoft Macintosh PowerPoint</Application>
  <PresentationFormat>와이드스크린</PresentationFormat>
  <Paragraphs>75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Noto Sans KR</vt:lpstr>
      <vt:lpstr>Noto Sans KR Light</vt:lpstr>
      <vt:lpstr>Noto Sans KR Medium</vt:lpstr>
      <vt:lpstr>Noto Sans KR Thin</vt:lpstr>
      <vt:lpstr>Arial</vt:lpstr>
      <vt:lpstr>Avenir Next LT Pro</vt:lpstr>
      <vt:lpstr>Calibri</vt:lpstr>
      <vt:lpstr>Tw Cen MT</vt:lpstr>
      <vt:lpstr>ShapesVTI</vt:lpstr>
      <vt:lpstr>프로젝트 최종결과발표</vt:lpstr>
      <vt:lpstr>목차</vt:lpstr>
      <vt:lpstr>색다르게 서울 축제들을 즐기고 싶다.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2020-09-02T01:08:08Z</dcterms:created>
  <dcterms:modified xsi:type="dcterms:W3CDTF">2023-12-03T15:39:33Z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